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75" r:id="rId4"/>
    <p:sldId id="276" r:id="rId5"/>
    <p:sldId id="277" r:id="rId6"/>
    <p:sldId id="278" r:id="rId7"/>
    <p:sldId id="279" r:id="rId8"/>
    <p:sldId id="280" r:id="rId9"/>
    <p:sldId id="285" r:id="rId10"/>
    <p:sldId id="281" r:id="rId11"/>
    <p:sldId id="282" r:id="rId12"/>
    <p:sldId id="283" r:id="rId13"/>
    <p:sldId id="284" r:id="rId14"/>
    <p:sldId id="286" r:id="rId15"/>
    <p:sldId id="287" r:id="rId16"/>
    <p:sldId id="288" r:id="rId17"/>
    <p:sldId id="260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635"/>
    <a:srgbClr val="005856"/>
    <a:srgbClr val="9EFF29"/>
    <a:srgbClr val="007033"/>
    <a:srgbClr val="5EEC3C"/>
    <a:srgbClr val="F1C88B"/>
    <a:srgbClr val="FE9202"/>
    <a:srgbClr val="FF2549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0031"/>
  </p:normalViewPr>
  <p:slideViewPr>
    <p:cSldViewPr snapToGrid="0">
      <p:cViewPr>
        <p:scale>
          <a:sx n="100" d="100"/>
          <a:sy n="100" d="100"/>
        </p:scale>
        <p:origin x="1424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4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28" y="2263876"/>
            <a:ext cx="8203575" cy="13998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104" y="1362975"/>
            <a:ext cx="8188953" cy="763525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68580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664917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4888" y="391788"/>
            <a:ext cx="6284320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4888" y="1155313"/>
            <a:ext cx="6284320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56899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04346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515858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04346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515858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6" Type="http://schemas.openxmlformats.org/officeDocument/2006/relationships/hyperlink" Target="https://owasp.org/index.php?returntoquery=diff=prev&amp;oldid=70538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037" y="2301976"/>
            <a:ext cx="4472611" cy="13142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Xiao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Ye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r>
              <a:rPr lang="en-US" altLang="zh-CN" sz="2000" dirty="0" smtClean="0"/>
              <a:t>Oct.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29</a:t>
            </a:r>
            <a:r>
              <a:rPr lang="en-US" altLang="zh-CN" sz="2000" baseline="30000" dirty="0" smtClean="0"/>
              <a:t>th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2019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418" y="437323"/>
            <a:ext cx="8332006" cy="1470990"/>
          </a:xfrm>
        </p:spPr>
        <p:txBody>
          <a:bodyPr>
            <a:noAutofit/>
          </a:bodyPr>
          <a:lstStyle/>
          <a:p>
            <a:r>
              <a:rPr lang="en-US" sz="3600" b="1" dirty="0"/>
              <a:t>The Best Neighborhood </a:t>
            </a:r>
            <a:endParaRPr lang="en-US" sz="3600" b="1" dirty="0" smtClean="0"/>
          </a:p>
          <a:p>
            <a:r>
              <a:rPr lang="en-US" sz="3600" b="1" dirty="0" smtClean="0"/>
              <a:t>for </a:t>
            </a:r>
            <a:r>
              <a:rPr lang="en-US" sz="3600" b="1" dirty="0"/>
              <a:t>the Chinese Restaurant in Toronto</a:t>
            </a:r>
            <a:r>
              <a:rPr lang="en-US" sz="3600" dirty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6"/>
    </mc:Choice>
    <mc:Fallback xmlns="">
      <p:transition spd="slow" advTm="1725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Step </a:t>
            </a:r>
            <a:r>
              <a:rPr lang="en-US" sz="1600" dirty="0"/>
              <a:t>3: by analyzing Chinese restaurants of these 10 neighborhoods, deciding the best neighborhood. </a:t>
            </a: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There </a:t>
            </a:r>
            <a:r>
              <a:rPr lang="en-US" sz="1600" dirty="0"/>
              <a:t>are 75 Chinese restaurants within these 10 neighborhoods.</a:t>
            </a:r>
            <a:r>
              <a:rPr lang="en-US" sz="1600" dirty="0"/>
              <a:t> </a:t>
            </a:r>
            <a:endParaRPr lang="en-US" sz="1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%20Shot%202019-10-29%20at%2022.36.4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34" y="2476500"/>
            <a:ext cx="4931092" cy="1620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7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Step </a:t>
            </a:r>
            <a:r>
              <a:rPr lang="en-US" sz="1600" dirty="0"/>
              <a:t>4: getting rating and tips of each Chinese restaurant by using Foursquare data.</a:t>
            </a:r>
            <a:r>
              <a:rPr lang="en-US" sz="1600" dirty="0"/>
              <a:t> </a:t>
            </a:r>
            <a:endParaRPr lang="en-US" sz="1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%20Shot%202019-10-29%20at%2022.37.1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289" y="1864994"/>
            <a:ext cx="5667666" cy="2160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124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Step </a:t>
            </a:r>
            <a:r>
              <a:rPr lang="en-US" sz="1600" dirty="0"/>
              <a:t>5: Getting the number, </a:t>
            </a:r>
            <a:r>
              <a:rPr lang="en-US" sz="1600" dirty="0" err="1"/>
              <a:t>avg</a:t>
            </a:r>
            <a:r>
              <a:rPr lang="en-US" sz="1600" dirty="0"/>
              <a:t> rating and tips of Chinese restaurants for each neighborhood.</a:t>
            </a:r>
            <a:r>
              <a:rPr lang="en-US" sz="1600" dirty="0"/>
              <a:t> </a:t>
            </a:r>
            <a:endParaRPr lang="en-US" sz="1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%20Shot%202019-10-29%20at%2022.41.3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302" y="1724770"/>
            <a:ext cx="4277995" cy="249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741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Step </a:t>
            </a:r>
            <a:r>
              <a:rPr lang="en-US" sz="1600" dirty="0"/>
              <a:t>6: Standardization and ordering by total score (score = rating + tips + </a:t>
            </a:r>
            <a:r>
              <a:rPr lang="en-US" sz="1600" dirty="0" err="1"/>
              <a:t>num</a:t>
            </a:r>
            <a:r>
              <a:rPr lang="en-US" sz="1600" dirty="0"/>
              <a:t>)</a:t>
            </a:r>
            <a:r>
              <a:rPr lang="en-US" sz="1600" dirty="0"/>
              <a:t> </a:t>
            </a:r>
            <a:endParaRPr lang="en-US" sz="1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%20Shot%202019-10-29%20at%2022.42.2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653" y="1701800"/>
            <a:ext cx="5335057" cy="243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42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1800" dirty="0" smtClean="0"/>
              <a:t>The </a:t>
            </a:r>
            <a:r>
              <a:rPr lang="en-US" sz="1800" dirty="0"/>
              <a:t>score of the neighborhood of Agincourt North, </a:t>
            </a:r>
            <a:r>
              <a:rPr lang="en-US" sz="1800" dirty="0" err="1"/>
              <a:t>L'Amoreaux</a:t>
            </a:r>
            <a:r>
              <a:rPr lang="en-US" sz="1800" dirty="0"/>
              <a:t> East, Milliken, </a:t>
            </a:r>
            <a:r>
              <a:rPr lang="en-US" sz="1800" dirty="0" err="1"/>
              <a:t>Steeles</a:t>
            </a:r>
            <a:r>
              <a:rPr lang="en-US" sz="1800" dirty="0"/>
              <a:t> East is the highest.</a:t>
            </a:r>
            <a:r>
              <a:rPr lang="en-US" sz="1800" dirty="0"/>
              <a:t> </a:t>
            </a:r>
            <a:endParaRPr lang="en-US" sz="1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%20Shot%202019-10-29%20at%2022.42.2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1765300"/>
            <a:ext cx="5124726" cy="245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23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1800" dirty="0"/>
              <a:t>The neighborhood of Agincourt North, </a:t>
            </a:r>
            <a:r>
              <a:rPr lang="en-US" sz="1800" dirty="0" err="1"/>
              <a:t>L'Amoreaux</a:t>
            </a:r>
            <a:r>
              <a:rPr lang="en-US" sz="1800" dirty="0"/>
              <a:t> East, Milliken, </a:t>
            </a:r>
            <a:r>
              <a:rPr lang="en-US" sz="1800" dirty="0" err="1"/>
              <a:t>Steeles</a:t>
            </a:r>
            <a:r>
              <a:rPr lang="en-US" sz="1800" dirty="0"/>
              <a:t> East is the best place for opening a new Chinese restaurant.</a:t>
            </a:r>
            <a:r>
              <a:rPr lang="en-US" sz="1800" dirty="0"/>
              <a:t> </a:t>
            </a:r>
            <a:endParaRPr lang="en-US" sz="1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%20Shot%202019-10-29%20at%2022.43.2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86" y="2082910"/>
            <a:ext cx="3876992" cy="2128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77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1800" dirty="0" smtClean="0"/>
              <a:t>By </a:t>
            </a:r>
            <a:r>
              <a:rPr lang="en-US" sz="1800" dirty="0"/>
              <a:t>using Foursquare data, I can get the number, </a:t>
            </a:r>
            <a:r>
              <a:rPr lang="en-US" sz="1800" dirty="0" err="1"/>
              <a:t>avg</a:t>
            </a:r>
            <a:r>
              <a:rPr lang="en-US" sz="1800" dirty="0"/>
              <a:t> rating and tips of restaurants in each neighborhood. </a:t>
            </a:r>
            <a:endParaRPr lang="en-US" sz="1800" dirty="0" smtClean="0"/>
          </a:p>
          <a:p>
            <a:pPr lvl="0">
              <a:lnSpc>
                <a:spcPct val="150000"/>
              </a:lnSpc>
            </a:pPr>
            <a:r>
              <a:rPr lang="en-US" sz="1800" dirty="0" smtClean="0"/>
              <a:t>Based </a:t>
            </a:r>
            <a:r>
              <a:rPr lang="en-US" sz="1800" dirty="0"/>
              <a:t>on content-based recommendation system, I can get the best score within neighborhoods.</a:t>
            </a:r>
            <a:r>
              <a:rPr lang="en-US" sz="1800" dirty="0"/>
              <a:t> </a:t>
            </a:r>
            <a:endParaRPr lang="en-US" sz="1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>
            <a:extLst>
              <a:ext uri="{FF2B5EF4-FFF2-40B4-BE49-F238E27FC236}">
                <a16:creationId xmlns="" xmlns:a16="http://schemas.microsoft.com/office/drawing/2014/main" id="{86CCF12C-0296-43C9-B814-346022085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1270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6"/>
    </mc:Choice>
    <mc:Fallback xmlns="">
      <p:transition spd="slow" advTm="9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534" y="3515125"/>
            <a:ext cx="1602975" cy="16029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74842" y="1155313"/>
            <a:ext cx="6112567" cy="351106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Introduction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Data</a:t>
            </a:r>
          </a:p>
          <a:p>
            <a:pPr>
              <a:lnSpc>
                <a:spcPct val="150000"/>
              </a:lnSpc>
            </a:pPr>
            <a:r>
              <a:rPr lang="en-US" dirty="0"/>
              <a:t>Methodology</a:t>
            </a:r>
            <a:r>
              <a:rPr lang="en-US" dirty="0"/>
              <a:t>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Result</a:t>
            </a:r>
            <a:r>
              <a:rPr lang="en-US" dirty="0"/>
              <a:t>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Discussion</a:t>
            </a:r>
            <a:r>
              <a:rPr lang="en-US" dirty="0"/>
              <a:t>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dirty="0"/>
              <a:t>Conclusion</a:t>
            </a:r>
            <a:r>
              <a:rPr lang="en-US" dirty="0"/>
              <a:t> 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39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51"/>
    </mc:Choice>
    <mc:Fallback xmlns="">
      <p:transition spd="slow" advTm="2605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 target </a:t>
            </a:r>
            <a:r>
              <a:rPr lang="en-US" sz="2000" dirty="0" smtClean="0"/>
              <a:t>audiences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my </a:t>
            </a:r>
            <a:r>
              <a:rPr lang="en-US" sz="2000" dirty="0"/>
              <a:t>friend and his team who would care about this problem - the best place for a new Chinese </a:t>
            </a:r>
            <a:r>
              <a:rPr lang="en-US" sz="2000" dirty="0" smtClean="0"/>
              <a:t>restaurant.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</a:t>
            </a:r>
            <a:r>
              <a:rPr lang="en-US" sz="2000" dirty="0" smtClean="0"/>
              <a:t>background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My </a:t>
            </a:r>
            <a:r>
              <a:rPr lang="en-US" sz="2000" dirty="0"/>
              <a:t>friend is looking to open a Chinese restaurant in Toronto, and he is looking for the place. 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asking </a:t>
            </a:r>
            <a:r>
              <a:rPr lang="en-US" sz="2000" dirty="0"/>
              <a:t>for my help to recommend the best place where they can open it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Importing </a:t>
            </a:r>
            <a:r>
              <a:rPr lang="en-US" sz="2000" dirty="0"/>
              <a:t>the dataset about postal code, borough and neighborhood in Toronto, and the latitude and longitude of each neighborhood.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There are 103 neighborhoods.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%20Shot%202019-10-29%20at%2022.30.2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262" y="2765535"/>
            <a:ext cx="4620895" cy="1458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8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getting </a:t>
            </a:r>
            <a:r>
              <a:rPr lang="en-US" sz="2000" dirty="0"/>
              <a:t>10167 venues in Toronto by using Foursquare </a:t>
            </a:r>
            <a:r>
              <a:rPr lang="en-US" sz="2000" dirty="0" smtClean="0"/>
              <a:t>data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using </a:t>
            </a:r>
            <a:r>
              <a:rPr lang="en-US" sz="2000" dirty="0"/>
              <a:t>the Foursquare data to execute my idea.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 lvl="1">
              <a:lnSpc>
                <a:spcPct val="150000"/>
              </a:lnSpc>
            </a:pP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%20Shot%202019-10-29%20at%2022.29.4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62" y="2461260"/>
            <a:ext cx="4735195" cy="1567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10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50000"/>
              </a:lnSpc>
            </a:pPr>
            <a:r>
              <a:rPr lang="en-US" sz="1800" dirty="0" smtClean="0"/>
              <a:t>By </a:t>
            </a:r>
            <a:r>
              <a:rPr lang="en-US" sz="1800" dirty="0"/>
              <a:t>judging if the most common venues in a neighborhood include 'Chinese Restaurant' or not, I can choose some neighborhoods which are suitable for opening the Chinese restaurant.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By using Foursquare data, I can get rating and tips of each restaurant in these neighborhoods. 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By using the number, avg. rating and tips of restaurants in each neighborhood, I can decide the best neighborhood for the Chinese restaurant based on the content-based recommendation system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45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Step </a:t>
            </a:r>
            <a:r>
              <a:rPr lang="en-US" sz="1600" dirty="0"/>
              <a:t>1: getting all 162 Chinese restaurant in Toronto, and showing them in the map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%20Shot%202019-10-29%20at%2022.33.3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1795780"/>
            <a:ext cx="3753126" cy="23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creen%20Shot%202019-10-29%20at%2022.33.1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9" y="2170430"/>
            <a:ext cx="4854161" cy="1328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57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90" y="1197405"/>
            <a:ext cx="7772401" cy="3026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Step </a:t>
            </a:r>
            <a:r>
              <a:rPr lang="en-US" sz="1600" dirty="0"/>
              <a:t>2: analyzing each neighborhood by venue category, and getting 3 common venues of each neighborhood</a:t>
            </a:r>
            <a:r>
              <a:rPr lang="en-US" sz="1600" dirty="0"/>
              <a:t> </a:t>
            </a: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/>
              <a:t>If there is 'Chinese restaurant' within 3 common venues of a neighborhood, this neighborhood is suitable for my goal. </a:t>
            </a: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There </a:t>
            </a:r>
            <a:r>
              <a:rPr lang="en-US" sz="1600" dirty="0"/>
              <a:t>are total 10 neighborhoods which are suitable for my goal.</a:t>
            </a:r>
            <a:r>
              <a:rPr lang="en-US" sz="1600" dirty="0"/>
              <a:t> </a:t>
            </a:r>
            <a:endParaRPr lang="en-US" sz="1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790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6858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8539" y="1063487"/>
            <a:ext cx="860728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%20Shot%202019-10-29%20at%2022.35.3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2501900"/>
            <a:ext cx="5023126" cy="166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creen%20Shot%202019-10-29%20at%2022.34.4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9" y="1203960"/>
            <a:ext cx="5565361" cy="1539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42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"/>
    </mc:Choice>
    <mc:Fallback>
      <p:transition spd="slow" advTm="8278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Macintosh PowerPoint</Application>
  <PresentationFormat>On-screen Show (16:9)</PresentationFormat>
  <Paragraphs>51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宋体</vt:lpstr>
      <vt:lpstr>Arial</vt:lpstr>
      <vt:lpstr>Office Theme</vt:lpstr>
      <vt:lpstr>Xiao Bing Ye  Oct. 29th, 2019</vt:lpstr>
      <vt:lpstr>Agenda</vt:lpstr>
      <vt:lpstr>Introduction</vt:lpstr>
      <vt:lpstr>Data</vt:lpstr>
      <vt:lpstr>Data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</vt:lpstr>
      <vt:lpstr>Discussion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2019-10-29T15:51:21Z</dcterms:modified>
</cp:coreProperties>
</file>